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4"/>
  </p:notesMasterIdLst>
  <p:handoutMasterIdLst>
    <p:handoutMasterId r:id="rId5"/>
  </p:handoutMasterIdLst>
  <p:sldIdLst>
    <p:sldId id="274" r:id="rId2"/>
    <p:sldId id="273" r:id="rId3"/>
  </p:sldIdLst>
  <p:sldSz cx="20575588" cy="36580763"/>
  <p:notesSz cx="6858000" cy="9144000"/>
  <p:defaultTextStyle>
    <a:defPPr>
      <a:defRPr lang="en-US"/>
    </a:defPPr>
    <a:lvl1pPr marL="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35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6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902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538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171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806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440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3073" algn="l" defTabSz="1371635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4"/>
            <p14:sldId id="27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7679">
          <p15:clr>
            <a:srgbClr val="A4A3A4"/>
          </p15:clr>
        </p15:guide>
        <p15:guide id="6" orient="horz" pos="11522">
          <p15:clr>
            <a:srgbClr val="A4A3A4"/>
          </p15:clr>
        </p15:guide>
        <p15:guide id="7" pos="4318">
          <p15:clr>
            <a:srgbClr val="A4A3A4"/>
          </p15:clr>
        </p15:guide>
        <p15:guide id="8" pos="64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3488"/>
    <a:srgbClr val="FBF8EF"/>
    <a:srgbClr val="89C064"/>
    <a:srgbClr val="6FAC46"/>
    <a:srgbClr val="122A88"/>
    <a:srgbClr val="265396"/>
    <a:srgbClr val="2E265C"/>
    <a:srgbClr val="000042"/>
    <a:srgbClr val="DC027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>
        <p:scale>
          <a:sx n="23" d="100"/>
          <a:sy n="23" d="100"/>
        </p:scale>
        <p:origin x="-3348" y="-72"/>
      </p:cViewPr>
      <p:guideLst>
        <p:guide orient="horz" pos="3840"/>
        <p:guide orient="horz" pos="5761"/>
        <p:guide orient="horz" pos="7679"/>
        <p:guide orient="horz" pos="11522"/>
        <p:guide pos="2160"/>
        <p:guide pos="3241"/>
        <p:guide pos="4318"/>
        <p:guide pos="64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80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363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7276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0091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34551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6818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01825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35460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69097" algn="l" defTabSz="867276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xmlns="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14574" y="33904960"/>
            <a:ext cx="4629507" cy="194758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2026-06-08</a:t>
            </a:fld>
            <a:endParaRPr lang="ko-KR" alt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15666" y="33904960"/>
            <a:ext cx="6944261" cy="194758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xmlns="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481634" y="34000491"/>
            <a:ext cx="4629507" cy="194758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xmlns="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35460" y="3429000"/>
            <a:ext cx="15436341" cy="1680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84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:a16="http://schemas.microsoft.com/office/drawing/2014/main" xmlns="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68308" y="5317703"/>
            <a:ext cx="15403488" cy="822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xmlns="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68308" y="6201779"/>
            <a:ext cx="15403488" cy="944644"/>
          </a:xfrm>
        </p:spPr>
        <p:txBody>
          <a:bodyPr anchor="ctr"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799" y="6901444"/>
            <a:ext cx="1" cy="2807284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:a16="http://schemas.microsoft.com/office/drawing/2014/main" xmlns="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96315" y="7193781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:a16="http://schemas.microsoft.com/office/drawing/2014/main" xmlns="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96315" y="18482837"/>
            <a:ext cx="9495172" cy="15662038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:a16="http://schemas.microsoft.com/office/drawing/2014/main" xmlns="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679619" y="7148058"/>
            <a:ext cx="9495172" cy="1064239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:a16="http://schemas.microsoft.com/office/drawing/2014/main" xmlns="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0679619" y="18468494"/>
            <a:ext cx="9495172" cy="8489602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:a16="http://schemas.microsoft.com/office/drawing/2014/main" xmlns="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679619" y="27653713"/>
            <a:ext cx="9495172" cy="3727617"/>
          </a:xfrm>
        </p:spPr>
        <p:txBody>
          <a:bodyPr>
            <a:norm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pic>
        <p:nvPicPr>
          <p:cNvPr id="19" name="Picture 5">
            <a:extLst>
              <a:ext uri="{FF2B5EF4-FFF2-40B4-BE49-F238E27FC236}">
                <a16:creationId xmlns="" xmlns:a16="http://schemas.microsoft.com/office/drawing/2014/main" id="{AA8E8610-F4C7-43FB-9986-803135A02E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496" y="1613302"/>
            <a:ext cx="2361247" cy="183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5">
            <a:extLst>
              <a:ext uri="{FF2B5EF4-FFF2-40B4-BE49-F238E27FC236}">
                <a16:creationId xmlns="" xmlns:a16="http://schemas.microsoft.com/office/drawing/2014/main" id="{010B7BBF-AAA4-4CF2-B36A-7954F2576D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459" y="42470"/>
            <a:ext cx="2361247" cy="82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6">
            <a:extLst>
              <a:ext uri="{FF2B5EF4-FFF2-40B4-BE49-F238E27FC236}">
                <a16:creationId xmlns="" xmlns:a16="http://schemas.microsoft.com/office/drawing/2014/main" id="{00142DC3-FE9E-4FDF-ADDB-2186ADE8E61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212"/>
          <a:stretch/>
        </p:blipFill>
        <p:spPr bwMode="auto">
          <a:xfrm>
            <a:off x="6184097" y="685608"/>
            <a:ext cx="3497839" cy="12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Rectangle: Rounded Corners 17">
            <a:extLst>
              <a:ext uri="{FF2B5EF4-FFF2-40B4-BE49-F238E27FC236}">
                <a16:creationId xmlns="" xmlns:a16="http://schemas.microsoft.com/office/drawing/2014/main" id="{4400E793-69A1-4977-892D-666DDCA2892B}"/>
              </a:ext>
            </a:extLst>
          </p:cNvPr>
          <p:cNvSpPr/>
          <p:nvPr userDrawn="1"/>
        </p:nvSpPr>
        <p:spPr>
          <a:xfrm>
            <a:off x="640078" y="868838"/>
            <a:ext cx="5212615" cy="1068923"/>
          </a:xfrm>
          <a:prstGeom prst="roundRect">
            <a:avLst>
              <a:gd name="adj" fmla="val 50000"/>
            </a:avLst>
          </a:prstGeom>
          <a:solidFill>
            <a:srgbClr val="0E34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ctr"/>
          <a:lstStyle/>
          <a:p>
            <a:pPr algn="l"/>
            <a:r>
              <a:rPr lang="en-US" altLang="ko-KR" sz="5400" b="1" dirty="0">
                <a:solidFill>
                  <a:schemeClr val="bg1"/>
                </a:solidFill>
              </a:rPr>
              <a:t>ABST-</a:t>
            </a:r>
            <a:r>
              <a:rPr lang="en-US" altLang="ko-KR" sz="5400" b="1" dirty="0">
                <a:solidFill>
                  <a:srgbClr val="0E3488"/>
                </a:solidFill>
              </a:rPr>
              <a:t>000000</a:t>
            </a:r>
            <a:endParaRPr lang="ko-KR" altLang="en-US" sz="5400" b="1" dirty="0">
              <a:solidFill>
                <a:srgbClr val="0E3488"/>
              </a:solidFill>
            </a:endParaRPr>
          </a:p>
        </p:txBody>
      </p:sp>
      <p:pic>
        <p:nvPicPr>
          <p:cNvPr id="33" name="Picture 6" descr="YONSEI UNIVERSITY 1885 연세대학교">
            <a:extLst>
              <a:ext uri="{FF2B5EF4-FFF2-40B4-BE49-F238E27FC236}">
                <a16:creationId xmlns="" xmlns:a16="http://schemas.microsoft.com/office/drawing/2014/main" id="{8991AC47-2412-4A6C-85EE-319C45F6B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9278" y="332968"/>
            <a:ext cx="2697481" cy="214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936" y="855222"/>
            <a:ext cx="7089322" cy="1123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-poster templ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 userDrawn="1"/>
        </p:nvSpPr>
        <p:spPr>
          <a:xfrm>
            <a:off x="0" y="1674852"/>
            <a:ext cx="2057558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tx1"/>
                </a:solidFill>
              </a:rPr>
              <a:t>Poster Creating Guideline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 userDrawn="1"/>
        </p:nvSpPr>
        <p:spPr>
          <a:xfrm>
            <a:off x="13712" y="14562011"/>
            <a:ext cx="20502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72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59432" y="16037781"/>
            <a:ext cx="20575587" cy="120956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Size: 571.5(W) x 1016(H) mm</a:t>
            </a:r>
          </a:p>
          <a:p>
            <a:r>
              <a:rPr lang="en-US" altLang="ko-KR" sz="6000" b="1" dirty="0">
                <a:solidFill>
                  <a:schemeClr val="tx1"/>
                </a:solidFill>
              </a:rPr>
              <a:t>* Please strictly adhere to the designated file size.</a:t>
            </a:r>
          </a:p>
          <a:p>
            <a:endParaRPr lang="en-US" altLang="ko-KR" sz="60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Font: Calibri</a:t>
            </a:r>
          </a:p>
          <a:p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600" b="1" dirty="0">
              <a:solidFill>
                <a:schemeClr val="tx1"/>
              </a:solidFill>
            </a:endParaRPr>
          </a:p>
          <a:p>
            <a:r>
              <a:rPr lang="en-US" altLang="ko-KR" sz="6600" b="1" dirty="0">
                <a:solidFill>
                  <a:schemeClr val="tx1"/>
                </a:solidFill>
              </a:rPr>
              <a:t>- Any video and audio cannot be supported.</a:t>
            </a:r>
          </a:p>
          <a:p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 userDrawn="1"/>
        </p:nvSpPr>
        <p:spPr>
          <a:xfrm>
            <a:off x="449313" y="28591314"/>
            <a:ext cx="19722940" cy="7294311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6600" b="1" kern="100" dirty="0">
                <a:solidFill>
                  <a:schemeClr val="bg1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Please note that the submitted file for the Rapid Poster Presentation will be used for both on-site display and presentation.</a:t>
            </a:r>
          </a:p>
          <a:p>
            <a:endParaRPr lang="en-US" altLang="ko-KR" sz="6600" b="1" kern="100" dirty="0">
              <a:solidFill>
                <a:srgbClr val="FFFF00"/>
              </a:solidFill>
              <a:latin typeface="Calibri" panose="020F0502020204030204" pitchFamily="34" charset="0"/>
              <a:ea typeface="바탕" panose="02030600000101010101" pitchFamily="18" charset="-127"/>
              <a:cs typeface="Calibri" panose="020F0502020204030204" pitchFamily="34" charset="0"/>
            </a:endParaRPr>
          </a:p>
          <a:p>
            <a:r>
              <a:rPr lang="en-US" altLang="ko-KR" sz="6600" b="1" u="sng" kern="100" dirty="0">
                <a:solidFill>
                  <a:srgbClr val="FFFF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As modifications will NOT be allowed after the submission deadline, please make sure to carefully review your file before submission.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91440" y="6106696"/>
            <a:ext cx="20367329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</a:t>
            </a:r>
            <a:r>
              <a:rPr lang="en-US" altLang="ko-KR" sz="8000" b="1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2</a:t>
            </a:r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) and </a:t>
            </a:r>
          </a:p>
          <a:p>
            <a:pPr marL="0" lvl="1" algn="ctr" latinLnBrk="1"/>
            <a:r>
              <a:rPr lang="en-US" altLang="ko-KR" sz="8000" b="1" kern="100" dirty="0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to </a:t>
            </a:r>
            <a:r>
              <a:rPr lang="en-US" altLang="ko-KR" sz="8000" b="1" kern="100" dirty="0" err="1">
                <a:solidFill>
                  <a:schemeClr val="bg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  <a:endParaRPr lang="en-US" altLang="ko-KR" sz="8000" b="1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none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just" latinLnBrk="1"/>
            <a:endParaRPr lang="en-US" altLang="ko-KR" sz="8000" b="1" u="sng" kern="100" dirty="0">
              <a:solidFill>
                <a:schemeClr val="bg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0" lvl="1" algn="ctr" latinLnBrk="1"/>
            <a:r>
              <a:rPr lang="en-US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</a:t>
            </a:r>
            <a:r>
              <a:rPr lang="da-DK" altLang="ko-KR" sz="8000" b="1" u="sng" kern="100" dirty="0">
                <a:solidFill>
                  <a:srgbClr val="FFFF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JUNE 30 (TUE), 2026 (KST)</a:t>
            </a:r>
          </a:p>
        </p:txBody>
      </p:sp>
      <p:sp>
        <p:nvSpPr>
          <p:cNvPr id="2" name="직사각형 1"/>
          <p:cNvSpPr/>
          <p:nvPr userDrawn="1"/>
        </p:nvSpPr>
        <p:spPr>
          <a:xfrm>
            <a:off x="1280160" y="3518832"/>
            <a:ext cx="18242280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ko-KR" sz="6000" b="1" dirty="0"/>
              <a:t>File Name Format:</a:t>
            </a:r>
            <a:r>
              <a:rPr lang="en-US" altLang="ko-KR" sz="6000" dirty="0"/>
              <a:t> Abstract </a:t>
            </a:r>
            <a:r>
              <a:rPr lang="en-US" altLang="ko-KR" sz="6000" dirty="0" err="1"/>
              <a:t>No_Presenter</a:t>
            </a:r>
            <a:r>
              <a:rPr lang="en-US" altLang="ko-KR" sz="6000" dirty="0"/>
              <a:t> Name (Rapid)</a:t>
            </a:r>
            <a:br>
              <a:rPr lang="en-US" altLang="ko-KR" sz="6000" dirty="0"/>
            </a:br>
            <a:r>
              <a:rPr lang="en-US" altLang="ko-KR" sz="6000" b="1" dirty="0"/>
              <a:t>Example:</a:t>
            </a:r>
            <a:r>
              <a:rPr lang="en-US" altLang="ko-KR" sz="6000" dirty="0"/>
              <a:t> ABST-000133_Gil-Dong Hong</a:t>
            </a:r>
          </a:p>
        </p:txBody>
      </p:sp>
    </p:spTree>
    <p:extLst>
      <p:ext uri="{BB962C8B-B14F-4D97-AF65-F5344CB8AC3E}">
        <p14:creationId xmlns:p14="http://schemas.microsoft.com/office/powerpoint/2010/main" val="677432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574" y="1947597"/>
            <a:ext cx="17746445" cy="7070589"/>
          </a:xfrm>
          <a:prstGeom prst="rect">
            <a:avLst/>
          </a:prstGeom>
        </p:spPr>
        <p:txBody>
          <a:bodyPr vert="horz" lIns="274326" tIns="137165" rIns="274326" bIns="137165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574" y="9737936"/>
            <a:ext cx="17746445" cy="23210159"/>
          </a:xfrm>
          <a:prstGeom prst="rect">
            <a:avLst/>
          </a:prstGeom>
        </p:spPr>
        <p:txBody>
          <a:bodyPr vert="horz" lIns="274326" tIns="137165" rIns="274326" bIns="137165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574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666" y="33904960"/>
            <a:ext cx="6944261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1512" y="33904960"/>
            <a:ext cx="4629507" cy="1947587"/>
          </a:xfrm>
          <a:prstGeom prst="rect">
            <a:avLst/>
          </a:prstGeom>
        </p:spPr>
        <p:txBody>
          <a:bodyPr vert="horz" lIns="274326" tIns="137165" rIns="274326" bIns="137165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</p:sldLayoutIdLst>
  <p:txStyles>
    <p:titleStyle>
      <a:lvl1pPr algn="l" defTabSz="2057453" rtl="0" eaLnBrk="1" latinLnBrk="1" hangingPunct="1">
        <a:lnSpc>
          <a:spcPct val="90000"/>
        </a:lnSpc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62" indent="-514362" algn="l" defTabSz="2057453" rtl="0" eaLnBrk="1" latinLnBrk="1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8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815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540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629266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657991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68671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715444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4168" indent="-514362" algn="l" defTabSz="2057453" rtl="0" eaLnBrk="1" latinLnBrk="1" hangingPunct="1">
        <a:lnSpc>
          <a:spcPct val="90000"/>
        </a:lnSpc>
        <a:spcBef>
          <a:spcPts val="1127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7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902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628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353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1080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806" algn="l" defTabSz="2057453" rtl="0" eaLnBrk="1" latinLnBrk="1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egh5zevq3f1u7grc69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80060" y="8725625"/>
            <a:ext cx="19728180" cy="2800767"/>
          </a:xfrm>
          <a:prstGeom prst="rect">
            <a:avLst/>
          </a:prstGeom>
          <a:ln w="6032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8800" b="1" dirty="0">
                <a:solidFill>
                  <a:schemeClr val="bg1"/>
                </a:solidFill>
                <a:hlinkClick r:id="rId2"/>
              </a:rPr>
              <a:t>https://www.dropbox.com/request/egh5zevq3f1u7grc69ml</a:t>
            </a:r>
            <a:endParaRPr lang="en-US" altLang="ko-KR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198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:a16="http://schemas.microsoft.com/office/drawing/2014/main" xmlns="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09394" y="3566392"/>
            <a:ext cx="18756803" cy="170306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2" name="텍스트 개체 틀 51">
            <a:extLst>
              <a:ext uri="{FF2B5EF4-FFF2-40B4-BE49-F238E27FC236}">
                <a16:creationId xmlns:a16="http://schemas.microsoft.com/office/drawing/2014/main" xmlns="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5856" y="5477853"/>
            <a:ext cx="17128141" cy="817631"/>
          </a:xfrm>
        </p:spPr>
        <p:txBody>
          <a:bodyPr>
            <a:noAutofit/>
          </a:bodyPr>
          <a:lstStyle/>
          <a:p>
            <a:endParaRPr lang="en-US" sz="4500" dirty="0"/>
          </a:p>
        </p:txBody>
      </p:sp>
      <p:sp>
        <p:nvSpPr>
          <p:cNvPr id="53" name="텍스트 개체 틀 52">
            <a:extLst>
              <a:ext uri="{FF2B5EF4-FFF2-40B4-BE49-F238E27FC236}">
                <a16:creationId xmlns:a16="http://schemas.microsoft.com/office/drawing/2014/main" xmlns="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45858" y="6361930"/>
            <a:ext cx="17128139" cy="8022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6A30F0FA-9167-7041-9F21-29350000847F}"/>
              </a:ext>
            </a:extLst>
          </p:cNvPr>
          <p:cNvSpPr/>
          <p:nvPr/>
        </p:nvSpPr>
        <p:spPr>
          <a:xfrm>
            <a:off x="386288" y="7587157"/>
            <a:ext cx="19803013" cy="26919412"/>
          </a:xfrm>
          <a:prstGeom prst="rect">
            <a:avLst/>
          </a:prstGeom>
          <a:solidFill>
            <a:schemeClr val="bg1">
              <a:alpha val="52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6" tIns="137165" rIns="274326" bIns="137165" rtlCol="0" anchor="t"/>
          <a:lstStyle/>
          <a:p>
            <a:pPr marL="0" lvl="1" algn="just" latinLnBrk="1"/>
            <a:r>
              <a:rPr lang="en-US" altLang="ko-KR" sz="72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Size and shape: 571.5(W) x 1016(H) mm, Portrait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※ Poster file must strictly adhere to the given size format.</a:t>
            </a:r>
          </a:p>
          <a:p>
            <a:pPr marL="155266" lvl="1" algn="just" latinLnBrk="1"/>
            <a:r>
              <a:rPr lang="en-US" altLang="ko-KR" sz="60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If your poster file does not match our specified size, your poster may not be displayed accurately.</a:t>
            </a:r>
          </a:p>
          <a:p>
            <a:pPr marL="155266" lvl="1" algn="just" latinLnBrk="1"/>
            <a:endParaRPr lang="en-US" altLang="ko-KR" sz="6900" b="1" i="1" kern="100" dirty="0">
              <a:solidFill>
                <a:schemeClr val="tx1"/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Language: English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Page limit: Single (1) page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this red frame</a:t>
            </a:r>
          </a:p>
          <a:p>
            <a:pPr marL="446394" lvl="1" indent="-291128" algn="just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All contents should be included in ONE slide</a:t>
            </a:r>
          </a:p>
          <a:p>
            <a:pPr marL="446394" lvl="1" indent="-291128" defTabSz="2743268" latinLnBrk="1">
              <a:buFont typeface="Wingdings" panose="05000000000000000000" pitchFamily="2" charset="2"/>
              <a:buChar char="ü"/>
              <a:defRPr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Structured format Recommended  </a:t>
            </a:r>
          </a:p>
          <a:p>
            <a:pPr marL="1605003" lvl="1" indent="-790596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Clinical/experimental contents: </a:t>
            </a:r>
          </a:p>
          <a:p>
            <a:pPr marL="1605003" lvl="1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Background/ Methods/ Results/ Discussion/ Conclusion</a:t>
            </a:r>
          </a:p>
          <a:p>
            <a:pPr marL="1605003" lvl="1" indent="-790596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- Case report:</a:t>
            </a:r>
          </a:p>
          <a:p>
            <a:pPr marL="1605003" lvl="1" algn="just" defTabSz="2743268" latinLnBrk="1">
              <a:defRPr/>
            </a:pPr>
            <a:r>
              <a:rPr lang="en-US" altLang="ko-KR" sz="6000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Introduction/ Case report/ Discussion/ Conclusion</a:t>
            </a:r>
          </a:p>
          <a:p>
            <a:pPr marL="446394" lvl="1" indent="-291128" algn="just">
              <a:buFont typeface="Wingdings" panose="05000000000000000000" pitchFamily="2" charset="2"/>
              <a:buChar char="ü"/>
            </a:pPr>
            <a:r>
              <a:rPr lang="en-US" altLang="ko-KR" sz="62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Font: Calibri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Font size: </a:t>
            </a:r>
            <a:r>
              <a:rPr lang="en-US" altLang="ko-KR" sz="6900" b="1" i="1" u="sng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Minimum 20pt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File size: Maximum 20MB</a:t>
            </a:r>
          </a:p>
          <a:p>
            <a:pPr marL="446394" lvl="1" indent="-291128" algn="just" latinLnBrk="1">
              <a:buFont typeface="Wingdings" panose="05000000000000000000" pitchFamily="2" charset="2"/>
              <a:buChar char="ü"/>
            </a:pP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 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Any video and audio </a:t>
            </a:r>
            <a:r>
              <a:rPr lang="en-US" altLang="ko-KR" sz="6900" b="1" i="1" kern="100" dirty="0">
                <a:solidFill>
                  <a:srgbClr val="FF0000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cannot</a:t>
            </a:r>
            <a:r>
              <a:rPr lang="en-US" altLang="ko-KR" sz="6900" b="1" i="1" kern="100" dirty="0">
                <a:solidFill>
                  <a:schemeClr val="tx1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 be supported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C196DC-5C0A-4C6C-6697-82DFD118179E}"/>
              </a:ext>
            </a:extLst>
          </p:cNvPr>
          <p:cNvSpPr txBox="1"/>
          <p:nvPr/>
        </p:nvSpPr>
        <p:spPr>
          <a:xfrm>
            <a:off x="909391" y="29154043"/>
            <a:ext cx="18756805" cy="1939002"/>
          </a:xfrm>
          <a:prstGeom prst="rect">
            <a:avLst/>
          </a:prstGeom>
          <a:noFill/>
        </p:spPr>
        <p:txBody>
          <a:bodyPr wrap="square" lIns="274326" tIns="137165" rIns="274326" bIns="137165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posters will be displayed on-site at the conference venue of YINC 2026.</a:t>
            </a:r>
          </a:p>
        </p:txBody>
      </p:sp>
      <p:grpSp>
        <p:nvGrpSpPr>
          <p:cNvPr id="38" name="그룹 37"/>
          <p:cNvGrpSpPr/>
          <p:nvPr/>
        </p:nvGrpSpPr>
        <p:grpSpPr>
          <a:xfrm>
            <a:off x="7997327" y="34915263"/>
            <a:ext cx="4239104" cy="1289718"/>
            <a:chOff x="-15785093" y="21046863"/>
            <a:chExt cx="4239104" cy="1289718"/>
          </a:xfrm>
        </p:grpSpPr>
        <p:sp>
          <p:nvSpPr>
            <p:cNvPr id="39" name="모서리가 둥근 직사각형 38"/>
            <p:cNvSpPr/>
            <p:nvPr/>
          </p:nvSpPr>
          <p:spPr>
            <a:xfrm>
              <a:off x="-15785093" y="21046863"/>
              <a:ext cx="4239104" cy="1289718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4800" dirty="0">
                <a:latin typeface="Pretendard ExtraBold" pitchFamily="2" charset="-127"/>
                <a:ea typeface="Pretendard ExtraBold" pitchFamily="2" charset="-127"/>
                <a:cs typeface="Pretendard ExtraBold" pitchFamily="2" charset="-127"/>
              </a:endParaRPr>
            </a:p>
          </p:txBody>
        </p:sp>
        <p:pic>
          <p:nvPicPr>
            <p:cNvPr id="40" name="Picture 10" descr="C:\Users\InnoN\Downloads\free-icon-close-463612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452733" y="21199662"/>
              <a:ext cx="887868" cy="887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/>
            <p:cNvSpPr txBox="1"/>
            <p:nvPr/>
          </p:nvSpPr>
          <p:spPr>
            <a:xfrm>
              <a:off x="-14564865" y="21135764"/>
              <a:ext cx="270780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b="1" dirty="0">
                  <a:ea typeface="Pretendard ExtraBold" pitchFamily="2" charset="-127"/>
                  <a:cs typeface="Pretendard ExtraBold" pitchFamily="2" charset="-127"/>
                </a:rPr>
                <a:t>CLOSE</a:t>
              </a:r>
              <a:endParaRPr lang="ko-KR" altLang="en-US" sz="6000" b="1" dirty="0">
                <a:ea typeface="Pretendard ExtraBold" pitchFamily="2" charset="-127"/>
                <a:cs typeface="Pretendard ExtraBold" pitchFamily="2" charset="-127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079B24B-D688-4214-A813-6C93C681B5A0}"/>
              </a:ext>
            </a:extLst>
          </p:cNvPr>
          <p:cNvSpPr txBox="1"/>
          <p:nvPr/>
        </p:nvSpPr>
        <p:spPr>
          <a:xfrm>
            <a:off x="2466582" y="778007"/>
            <a:ext cx="3280718" cy="1200339"/>
          </a:xfrm>
          <a:prstGeom prst="rect">
            <a:avLst/>
          </a:prstGeom>
          <a:noFill/>
        </p:spPr>
        <p:txBody>
          <a:bodyPr wrap="none" lIns="274326" tIns="137165" rIns="274326" bIns="137165" rtlCol="0">
            <a:spAutoFit/>
          </a:bodyPr>
          <a:lstStyle/>
          <a:p>
            <a:r>
              <a:rPr lang="en-US" sz="6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0000000</a:t>
            </a:r>
            <a:endParaRPr lang="en-US" sz="60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464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150</Words>
  <Application>Microsoft Office PowerPoint</Application>
  <PresentationFormat>사용자 지정</PresentationFormat>
  <Paragraphs>22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innon</cp:lastModifiedBy>
  <cp:revision>45</cp:revision>
  <dcterms:created xsi:type="dcterms:W3CDTF">2021-09-02T07:13:59Z</dcterms:created>
  <dcterms:modified xsi:type="dcterms:W3CDTF">2026-06-08T04:26:28Z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